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5" r:id="rId5"/>
    <p:sldId id="269" r:id="rId6"/>
    <p:sldId id="261" r:id="rId7"/>
    <p:sldId id="258" r:id="rId8"/>
    <p:sldId id="267" r:id="rId9"/>
    <p:sldId id="264" r:id="rId10"/>
    <p:sldId id="270" r:id="rId11"/>
    <p:sldId id="27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8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84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2901-F120-4807-8D7F-23B3781D37C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2901-F120-4807-8D7F-23B3781D37CB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5AD30-5773-4FAC-9B87-F56ABCF30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w@nt-rt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dler.nt-rt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rw@nt-rt.ru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dler.nt-rt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4FD7476-02C2-4439-99F4-CDFDD977B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637798"/>
              </p:ext>
            </p:extLst>
          </p:nvPr>
        </p:nvGraphicFramePr>
        <p:xfrm>
          <a:off x="611560" y="188640"/>
          <a:ext cx="8229599" cy="1386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9108">
                  <a:extLst>
                    <a:ext uri="{9D8B030D-6E8A-4147-A177-3AD203B41FA5}">
                      <a16:colId xmlns:a16="http://schemas.microsoft.com/office/drawing/2014/main" val="3191361023"/>
                    </a:ext>
                  </a:extLst>
                </a:gridCol>
                <a:gridCol w="1603445">
                  <a:extLst>
                    <a:ext uri="{9D8B030D-6E8A-4147-A177-3AD203B41FA5}">
                      <a16:colId xmlns:a16="http://schemas.microsoft.com/office/drawing/2014/main" val="3396324360"/>
                    </a:ext>
                  </a:extLst>
                </a:gridCol>
                <a:gridCol w="1860420">
                  <a:extLst>
                    <a:ext uri="{9D8B030D-6E8A-4147-A177-3AD203B41FA5}">
                      <a16:colId xmlns:a16="http://schemas.microsoft.com/office/drawing/2014/main" val="3183679146"/>
                    </a:ext>
                  </a:extLst>
                </a:gridCol>
                <a:gridCol w="1705385">
                  <a:extLst>
                    <a:ext uri="{9D8B030D-6E8A-4147-A177-3AD203B41FA5}">
                      <a16:colId xmlns:a16="http://schemas.microsoft.com/office/drawing/2014/main" val="1692451262"/>
                    </a:ext>
                  </a:extLst>
                </a:gridCol>
                <a:gridCol w="1451241">
                  <a:extLst>
                    <a:ext uri="{9D8B030D-6E8A-4147-A177-3AD203B41FA5}">
                      <a16:colId xmlns:a16="http://schemas.microsoft.com/office/drawing/2014/main" val="3802189582"/>
                    </a:ext>
                  </a:extLst>
                </a:gridCol>
              </a:tblGrid>
              <a:tr h="1363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А</a:t>
                      </a:r>
                      <a:r>
                        <a:rPr lang="ru-RU" sz="700" dirty="0">
                          <a:effectLst/>
                        </a:rPr>
                        <a:t>рхангельск (8182)63-90-72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А</a:t>
                      </a:r>
                      <a:r>
                        <a:rPr lang="ru-RU" sz="700" dirty="0">
                          <a:effectLst/>
                        </a:rPr>
                        <a:t>стана (7172)727-132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2775" algn="l"/>
                        </a:tabLs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А</a:t>
                      </a:r>
                      <a:r>
                        <a:rPr lang="ru-RU" sz="700" dirty="0">
                          <a:effectLst/>
                        </a:rPr>
                        <a:t>страхань (8512)99-46-04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Б</a:t>
                      </a:r>
                      <a:r>
                        <a:rPr lang="ru-RU" sz="700" dirty="0">
                          <a:effectLst/>
                        </a:rPr>
                        <a:t>арнаул (3852)73-04-60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Б</a:t>
                      </a:r>
                      <a:r>
                        <a:rPr lang="ru-RU" sz="700" dirty="0">
                          <a:effectLst/>
                        </a:rPr>
                        <a:t>елгород (4722)40-23-64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Б</a:t>
                      </a:r>
                      <a:r>
                        <a:rPr lang="ru-RU" sz="700" dirty="0">
                          <a:effectLst/>
                        </a:rPr>
                        <a:t>рянск (4832)59-03-52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В</a:t>
                      </a:r>
                      <a:r>
                        <a:rPr lang="ru-RU" sz="700" dirty="0">
                          <a:effectLst/>
                        </a:rPr>
                        <a:t>ладивосток (423)249-28-31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В</a:t>
                      </a:r>
                      <a:r>
                        <a:rPr lang="ru-RU" sz="700" dirty="0">
                          <a:effectLst/>
                        </a:rPr>
                        <a:t>олгоград (844)278-03-48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В</a:t>
                      </a:r>
                      <a:r>
                        <a:rPr lang="ru-RU" sz="700" dirty="0">
                          <a:effectLst/>
                        </a:rPr>
                        <a:t>ологда (8172)26-41-59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В</a:t>
                      </a:r>
                      <a:r>
                        <a:rPr lang="ru-RU" sz="700" dirty="0">
                          <a:effectLst/>
                        </a:rPr>
                        <a:t>оронеж (473)204-51-73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Е</a:t>
                      </a:r>
                      <a:r>
                        <a:rPr lang="ru-RU" sz="700" dirty="0">
                          <a:effectLst/>
                        </a:rPr>
                        <a:t>катеринбург (343)384-55-89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06" marR="3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И</a:t>
                      </a:r>
                      <a:r>
                        <a:rPr lang="ru-RU" sz="700" dirty="0">
                          <a:effectLst/>
                        </a:rPr>
                        <a:t>ваново (4932)77-34-06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И</a:t>
                      </a:r>
                      <a:r>
                        <a:rPr lang="ru-RU" sz="700" dirty="0">
                          <a:effectLst/>
                        </a:rPr>
                        <a:t>жевск (3412)26-03-58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азань (843)206-01-48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алининград (4012)72-03-81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алуга (4842)92-23-67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емерово (3842)65-04-62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иров (8332)68-02-04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раснодар (861)203-40-90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расноярск (391)204-63-61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урск (4712)77-13-04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Л</a:t>
                      </a:r>
                      <a:r>
                        <a:rPr lang="ru-RU" sz="700" dirty="0">
                          <a:effectLst/>
                        </a:rPr>
                        <a:t>ипецк (4742)52-20-81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иргизия (996)312-96-26-47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06" marR="3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М</a:t>
                      </a:r>
                      <a:r>
                        <a:rPr lang="ru-RU" sz="700" dirty="0">
                          <a:effectLst/>
                        </a:rPr>
                        <a:t>агнитогорск (3519)55-03-13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М</a:t>
                      </a:r>
                      <a:r>
                        <a:rPr lang="ru-RU" sz="700" dirty="0">
                          <a:effectLst/>
                        </a:rPr>
                        <a:t>осква (495)268-04-70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М</a:t>
                      </a:r>
                      <a:r>
                        <a:rPr lang="ru-RU" sz="700" dirty="0">
                          <a:effectLst/>
                        </a:rPr>
                        <a:t>урманск (8152)59-64-93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Н</a:t>
                      </a:r>
                      <a:r>
                        <a:rPr lang="ru-RU" sz="700" dirty="0">
                          <a:effectLst/>
                        </a:rPr>
                        <a:t>абережные Челны (8552)20-53-41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Н</a:t>
                      </a:r>
                      <a:r>
                        <a:rPr lang="ru-RU" sz="700" dirty="0">
                          <a:effectLst/>
                        </a:rPr>
                        <a:t>ижний Новгород (831)429-08-12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Н</a:t>
                      </a:r>
                      <a:r>
                        <a:rPr lang="ru-RU" sz="700" dirty="0">
                          <a:effectLst/>
                        </a:rPr>
                        <a:t>овокузнецк (3843)20-46-81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Н</a:t>
                      </a:r>
                      <a:r>
                        <a:rPr lang="ru-RU" sz="700" dirty="0">
                          <a:effectLst/>
                        </a:rPr>
                        <a:t>овосибирск (383)227-86-73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О</a:t>
                      </a:r>
                      <a:r>
                        <a:rPr lang="ru-RU" sz="700" dirty="0">
                          <a:effectLst/>
                        </a:rPr>
                        <a:t>мск (3812)21-46-40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О</a:t>
                      </a:r>
                      <a:r>
                        <a:rPr lang="ru-RU" sz="700" dirty="0">
                          <a:effectLst/>
                        </a:rPr>
                        <a:t>рел (4862)44-53-42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О</a:t>
                      </a:r>
                      <a:r>
                        <a:rPr lang="ru-RU" sz="700" dirty="0">
                          <a:effectLst/>
                        </a:rPr>
                        <a:t>ренбург (3532)37-68-04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П</a:t>
                      </a:r>
                      <a:r>
                        <a:rPr lang="ru-RU" sz="700" dirty="0">
                          <a:effectLst/>
                        </a:rPr>
                        <a:t>енза (8412)22-31-16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азахстан (7273)495-231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06" marR="3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П</a:t>
                      </a:r>
                      <a:r>
                        <a:rPr lang="ru-RU" sz="700" dirty="0">
                          <a:effectLst/>
                        </a:rPr>
                        <a:t>ермь (342)205-81-47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Р</a:t>
                      </a:r>
                      <a:r>
                        <a:rPr lang="ru-RU" sz="700" dirty="0">
                          <a:effectLst/>
                        </a:rPr>
                        <a:t>остов-на-Дону (863)308-18-15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Р</a:t>
                      </a:r>
                      <a:r>
                        <a:rPr lang="ru-RU" sz="700" dirty="0">
                          <a:effectLst/>
                        </a:rPr>
                        <a:t>язань (4912)46-61-64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амара (846)206-03-16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анкт-Петербург (812)309-46-40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аратов (845)249-38-78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евастополь (8692)22-31-93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имферополь (3652)67-13-56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моленск (4812)29-41-54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очи (862)225-72-31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таврополь (8652)20-65-13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Т</a:t>
                      </a:r>
                      <a:r>
                        <a:rPr lang="ru-RU" sz="700" dirty="0">
                          <a:effectLst/>
                        </a:rPr>
                        <a:t>аджикистан (992)427-82-92-69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06" marR="3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ургут (3462)77-98-35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Т</a:t>
                      </a:r>
                      <a:r>
                        <a:rPr lang="ru-RU" sz="700" dirty="0">
                          <a:effectLst/>
                        </a:rPr>
                        <a:t>верь (4822)63-31-35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Т</a:t>
                      </a:r>
                      <a:r>
                        <a:rPr lang="ru-RU" sz="700" dirty="0">
                          <a:effectLst/>
                        </a:rPr>
                        <a:t>омск (3822)98-41-53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Т</a:t>
                      </a:r>
                      <a:r>
                        <a:rPr lang="ru-RU" sz="700" dirty="0">
                          <a:effectLst/>
                        </a:rPr>
                        <a:t>ула (4872)74-02-29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Т</a:t>
                      </a:r>
                      <a:r>
                        <a:rPr lang="ru-RU" sz="700" dirty="0">
                          <a:effectLst/>
                        </a:rPr>
                        <a:t>юмень (3452)66-21-18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У</a:t>
                      </a:r>
                      <a:r>
                        <a:rPr lang="ru-RU" sz="700" dirty="0">
                          <a:effectLst/>
                        </a:rPr>
                        <a:t>льяновск (8422)24-23-59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У</a:t>
                      </a:r>
                      <a:r>
                        <a:rPr lang="ru-RU" sz="700" dirty="0">
                          <a:effectLst/>
                        </a:rPr>
                        <a:t>фа (347)229-48-12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Х</a:t>
                      </a:r>
                      <a:r>
                        <a:rPr lang="ru-RU" sz="700" dirty="0">
                          <a:effectLst/>
                        </a:rPr>
                        <a:t>абаровск (4212)92-98-04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Ч</a:t>
                      </a:r>
                      <a:r>
                        <a:rPr lang="ru-RU" sz="700" dirty="0">
                          <a:effectLst/>
                        </a:rPr>
                        <a:t>елябинск (351)202-03-61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Ч</a:t>
                      </a:r>
                      <a:r>
                        <a:rPr lang="ru-RU" sz="700" dirty="0">
                          <a:effectLst/>
                        </a:rPr>
                        <a:t>ереповец (8202)49-02-64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Я</a:t>
                      </a:r>
                      <a:r>
                        <a:rPr lang="ru-RU" sz="700" dirty="0">
                          <a:effectLst/>
                        </a:rPr>
                        <a:t>рославль (4852)69-52-93 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06" marR="3320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759530"/>
                  </a:ext>
                </a:extLst>
              </a:tr>
            </a:tbl>
          </a:graphicData>
        </a:graphic>
      </p:graphicFrame>
      <p:pic>
        <p:nvPicPr>
          <p:cNvPr id="1026" name="Picture 2" descr="http://adlerspa.it/wp-content/uploads/2014/10/Adler-Professional-Dishwashing-05.jpg">
            <a:extLst>
              <a:ext uri="{FF2B5EF4-FFF2-40B4-BE49-F238E27FC236}">
                <a16:creationId xmlns:a16="http://schemas.microsoft.com/office/drawing/2014/main" id="{8E74D376-4F0C-476B-A1BA-DC8FEE7A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4" y="1901477"/>
            <a:ext cx="9150504" cy="495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B0E8B7-020F-4913-B05D-4390770B0331}"/>
              </a:ext>
            </a:extLst>
          </p:cNvPr>
          <p:cNvSpPr/>
          <p:nvPr/>
        </p:nvSpPr>
        <p:spPr>
          <a:xfrm>
            <a:off x="2627784" y="2132856"/>
            <a:ext cx="6526480" cy="79208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</a:rPr>
              <a:t>Профессиональное посудомоечное оборудование </a:t>
            </a:r>
            <a:r>
              <a:rPr lang="en-US" b="1" dirty="0">
                <a:solidFill>
                  <a:srgbClr val="333333"/>
                </a:solidFill>
              </a:rPr>
              <a:t>ADLER     </a:t>
            </a:r>
            <a:endParaRPr lang="ru-RU" b="1" dirty="0">
              <a:solidFill>
                <a:srgbClr val="33333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FAEF3-46D6-4B04-A55C-741CEC3D7A8F}"/>
              </a:ext>
            </a:extLst>
          </p:cNvPr>
          <p:cNvSpPr txBox="1"/>
          <p:nvPr/>
        </p:nvSpPr>
        <p:spPr>
          <a:xfrm>
            <a:off x="2123728" y="1569589"/>
            <a:ext cx="4633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Единый адрес для всех регионов: arw@nt-rt.ru || www.adler.nt-rt.ru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hlinkClick r:id="rId3"/>
            <a:extLst>
              <a:ext uri="{FF2B5EF4-FFF2-40B4-BE49-F238E27FC236}">
                <a16:creationId xmlns:a16="http://schemas.microsoft.com/office/drawing/2014/main" id="{F1E18FED-EE80-4873-9B74-A4811AC9603D}"/>
              </a:ext>
            </a:extLst>
          </p:cNvPr>
          <p:cNvSpPr/>
          <p:nvPr/>
        </p:nvSpPr>
        <p:spPr>
          <a:xfrm>
            <a:off x="4499992" y="1569589"/>
            <a:ext cx="864096" cy="237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748B69D-1A2B-4061-9EEF-B0B078545F02}"/>
              </a:ext>
            </a:extLst>
          </p:cNvPr>
          <p:cNvSpPr/>
          <p:nvPr/>
        </p:nvSpPr>
        <p:spPr>
          <a:xfrm>
            <a:off x="5508104" y="1569589"/>
            <a:ext cx="1248624" cy="237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4"/>
            <a:extLst>
              <a:ext uri="{FF2B5EF4-FFF2-40B4-BE49-F238E27FC236}">
                <a16:creationId xmlns:a16="http://schemas.microsoft.com/office/drawing/2014/main" id="{706EB6EE-31B7-4623-8065-28E9762F25C7}"/>
              </a:ext>
            </a:extLst>
          </p:cNvPr>
          <p:cNvSpPr/>
          <p:nvPr/>
        </p:nvSpPr>
        <p:spPr>
          <a:xfrm>
            <a:off x="5436096" y="1569589"/>
            <a:ext cx="1224136" cy="237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7572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/>
              <a:t>Фронтальные посудомоечные машины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0430" y="1285860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/>
              <a:t>ЕСО50</a:t>
            </a:r>
          </a:p>
        </p:txBody>
      </p:sp>
      <p:pic>
        <p:nvPicPr>
          <p:cNvPr id="15" name="Рисунок 14" descr="ECO50 SIDE PLATES ON.jpeg"/>
          <p:cNvPicPr>
            <a:picLocks noChangeAspect="1"/>
          </p:cNvPicPr>
          <p:nvPr/>
        </p:nvPicPr>
        <p:blipFill>
          <a:blip r:embed="rId2" cstate="print"/>
          <a:srcRect t="22813" b="14687"/>
          <a:stretch>
            <a:fillRect/>
          </a:stretch>
        </p:blipFill>
        <p:spPr>
          <a:xfrm>
            <a:off x="-142908" y="2285992"/>
            <a:ext cx="4572000" cy="4286280"/>
          </a:xfrm>
          <a:prstGeom prst="rect">
            <a:avLst/>
          </a:prstGeom>
        </p:spPr>
      </p:pic>
      <p:pic>
        <p:nvPicPr>
          <p:cNvPr id="14" name="Рисунок 13" descr="580b585b2edbce24c47b2737.png"/>
          <p:cNvPicPr>
            <a:picLocks noChangeAspect="1"/>
          </p:cNvPicPr>
          <p:nvPr/>
        </p:nvPicPr>
        <p:blipFill>
          <a:blip r:embed="rId3">
            <a:lum bright="40000"/>
          </a:blip>
          <a:srcRect l="28462" r="10000" b="40898"/>
          <a:stretch>
            <a:fillRect/>
          </a:stretch>
        </p:blipFill>
        <p:spPr>
          <a:xfrm>
            <a:off x="3428992" y="2109176"/>
            <a:ext cx="5715008" cy="4748824"/>
          </a:xfrm>
          <a:prstGeom prst="rect">
            <a:avLst/>
          </a:prstGeom>
        </p:spPr>
      </p:pic>
      <p:pic>
        <p:nvPicPr>
          <p:cNvPr id="16" name="Рисунок 15" descr="580b585b2edbce24c47b2737.png"/>
          <p:cNvPicPr>
            <a:picLocks noChangeAspect="1"/>
          </p:cNvPicPr>
          <p:nvPr/>
        </p:nvPicPr>
        <p:blipFill>
          <a:blip r:embed="rId3">
            <a:lum bright="40000"/>
          </a:blip>
          <a:srcRect l="46924" t="35563" r="16154" b="47544"/>
          <a:stretch>
            <a:fillRect/>
          </a:stretch>
        </p:blipFill>
        <p:spPr>
          <a:xfrm>
            <a:off x="0" y="5500702"/>
            <a:ext cx="3428992" cy="1357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868" y="2071678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2 корзины 500*500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Держатель для приборов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Полезная высота 340 мм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Мощность 6,6 кВт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Подключение 220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V/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380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6" y="3857628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Модели </a:t>
            </a:r>
            <a:r>
              <a:rPr lang="en-US" sz="2000" b="1" dirty="0"/>
              <a:t>PD</a:t>
            </a:r>
            <a:r>
              <a:rPr lang="ru-RU" sz="2000" b="1" dirty="0"/>
              <a:t> – с дозатором моющего средства</a:t>
            </a:r>
          </a:p>
          <a:p>
            <a:r>
              <a:rPr lang="ru-RU" sz="2000" b="1" dirty="0"/>
              <a:t>Модели </a:t>
            </a:r>
            <a:r>
              <a:rPr lang="en-US" sz="2000" b="1" dirty="0"/>
              <a:t>DP – </a:t>
            </a:r>
            <a:r>
              <a:rPr lang="ru-RU" sz="2000" b="1" dirty="0"/>
              <a:t>с помпой слива</a:t>
            </a:r>
            <a:endParaRPr lang="en-US" sz="2000" b="1" dirty="0"/>
          </a:p>
          <a:p>
            <a:r>
              <a:rPr lang="ru-RU" sz="2000" b="1" dirty="0"/>
              <a:t>Модели </a:t>
            </a:r>
            <a:r>
              <a:rPr lang="en-US" sz="2000" b="1" dirty="0"/>
              <a:t>DPPD – </a:t>
            </a:r>
            <a:r>
              <a:rPr lang="ru-RU" sz="2000" b="1" dirty="0"/>
              <a:t>с дозатором моющего средства и помпой слива</a:t>
            </a:r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857232"/>
            <a:ext cx="7572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/>
              <a:t>Купольные посудомоечные машины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0430" y="1285860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/>
              <a:t>ЕСО 1000</a:t>
            </a:r>
          </a:p>
        </p:txBody>
      </p:sp>
      <p:pic>
        <p:nvPicPr>
          <p:cNvPr id="14" name="Рисунок 13" descr="580b585b2edbce24c47b2737.png"/>
          <p:cNvPicPr>
            <a:picLocks noChangeAspect="1"/>
          </p:cNvPicPr>
          <p:nvPr/>
        </p:nvPicPr>
        <p:blipFill>
          <a:blip r:embed="rId2">
            <a:lum bright="40000"/>
          </a:blip>
          <a:srcRect l="28462" r="10000" b="40898"/>
          <a:stretch>
            <a:fillRect/>
          </a:stretch>
        </p:blipFill>
        <p:spPr>
          <a:xfrm>
            <a:off x="3429024" y="2109176"/>
            <a:ext cx="5715008" cy="47488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1868" y="2071678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2 корзины 500*500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Держатель для приборов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Полезная высота 420 мм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Мощность 9,8 кВт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Подключение 380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7686" y="3857628"/>
            <a:ext cx="45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Модель </a:t>
            </a:r>
            <a:r>
              <a:rPr lang="en-US" sz="2000" b="1" dirty="0"/>
              <a:t>PD</a:t>
            </a:r>
            <a:r>
              <a:rPr lang="ru-RU" sz="2000" b="1" dirty="0"/>
              <a:t> – с дозатором моющего средства</a:t>
            </a:r>
          </a:p>
          <a:p>
            <a:r>
              <a:rPr lang="ru-RU" sz="2000" b="1" dirty="0"/>
              <a:t>Модель </a:t>
            </a:r>
            <a:r>
              <a:rPr lang="en-US" sz="2000" b="1" dirty="0"/>
              <a:t>DPPD – </a:t>
            </a:r>
            <a:r>
              <a:rPr lang="ru-RU" sz="2000" b="1" dirty="0"/>
              <a:t>с дозатором моющего средства и помпой слива</a:t>
            </a:r>
            <a:endParaRPr lang="en-US" sz="2000" b="1" dirty="0"/>
          </a:p>
        </p:txBody>
      </p:sp>
      <p:pic>
        <p:nvPicPr>
          <p:cNvPr id="10" name="Рисунок 9" descr="ECO1000 SIDE PLATES O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1428736"/>
            <a:ext cx="3476633" cy="5214950"/>
          </a:xfrm>
          <a:prstGeom prst="rect">
            <a:avLst/>
          </a:prstGeom>
        </p:spPr>
      </p:pic>
      <p:pic>
        <p:nvPicPr>
          <p:cNvPr id="16" name="Рисунок 15" descr="580b585b2edbce24c47b2737.png"/>
          <p:cNvPicPr>
            <a:picLocks noChangeAspect="1"/>
          </p:cNvPicPr>
          <p:nvPr/>
        </p:nvPicPr>
        <p:blipFill>
          <a:blip r:embed="rId2">
            <a:lum bright="40000"/>
          </a:blip>
          <a:srcRect l="46924" t="35563" r="16154" b="47544"/>
          <a:stretch>
            <a:fillRect/>
          </a:stretch>
        </p:blipFill>
        <p:spPr>
          <a:xfrm>
            <a:off x="0" y="5500702"/>
            <a:ext cx="350043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80b585b2edbce24c47b2737.png"/>
          <p:cNvPicPr>
            <a:picLocks noChangeAspect="1"/>
          </p:cNvPicPr>
          <p:nvPr/>
        </p:nvPicPr>
        <p:blipFill>
          <a:blip r:embed="rId2"/>
          <a:srcRect b="54831"/>
          <a:stretch>
            <a:fillRect/>
          </a:stretch>
        </p:blipFill>
        <p:spPr>
          <a:xfrm>
            <a:off x="-32" y="3326945"/>
            <a:ext cx="9144032" cy="3531055"/>
          </a:xfrm>
          <a:prstGeom prst="rect">
            <a:avLst/>
          </a:prstGeom>
        </p:spPr>
      </p:pic>
      <p:sp>
        <p:nvSpPr>
          <p:cNvPr id="3074" name="AutoShape 2" descr="blob:https://web.whatsapp.com/d57406ad-d213-4029-8802-6fde34fab15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d57406ad-d213-4029-8802-6fde34fab15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8185F25-6733-4364-86F1-6D40FAED2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81509"/>
              </p:ext>
            </p:extLst>
          </p:nvPr>
        </p:nvGraphicFramePr>
        <p:xfrm>
          <a:off x="611560" y="188640"/>
          <a:ext cx="8229599" cy="1386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9108">
                  <a:extLst>
                    <a:ext uri="{9D8B030D-6E8A-4147-A177-3AD203B41FA5}">
                      <a16:colId xmlns:a16="http://schemas.microsoft.com/office/drawing/2014/main" val="3191361023"/>
                    </a:ext>
                  </a:extLst>
                </a:gridCol>
                <a:gridCol w="1603445">
                  <a:extLst>
                    <a:ext uri="{9D8B030D-6E8A-4147-A177-3AD203B41FA5}">
                      <a16:colId xmlns:a16="http://schemas.microsoft.com/office/drawing/2014/main" val="3396324360"/>
                    </a:ext>
                  </a:extLst>
                </a:gridCol>
                <a:gridCol w="1860420">
                  <a:extLst>
                    <a:ext uri="{9D8B030D-6E8A-4147-A177-3AD203B41FA5}">
                      <a16:colId xmlns:a16="http://schemas.microsoft.com/office/drawing/2014/main" val="3183679146"/>
                    </a:ext>
                  </a:extLst>
                </a:gridCol>
                <a:gridCol w="1705385">
                  <a:extLst>
                    <a:ext uri="{9D8B030D-6E8A-4147-A177-3AD203B41FA5}">
                      <a16:colId xmlns:a16="http://schemas.microsoft.com/office/drawing/2014/main" val="1692451262"/>
                    </a:ext>
                  </a:extLst>
                </a:gridCol>
                <a:gridCol w="1451241">
                  <a:extLst>
                    <a:ext uri="{9D8B030D-6E8A-4147-A177-3AD203B41FA5}">
                      <a16:colId xmlns:a16="http://schemas.microsoft.com/office/drawing/2014/main" val="3802189582"/>
                    </a:ext>
                  </a:extLst>
                </a:gridCol>
              </a:tblGrid>
              <a:tr h="1363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А</a:t>
                      </a:r>
                      <a:r>
                        <a:rPr lang="ru-RU" sz="700" dirty="0">
                          <a:effectLst/>
                        </a:rPr>
                        <a:t>рхангельск (8182)63-90-72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А</a:t>
                      </a:r>
                      <a:r>
                        <a:rPr lang="ru-RU" sz="700" dirty="0">
                          <a:effectLst/>
                        </a:rPr>
                        <a:t>стана (7172)727-132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12775" algn="l"/>
                        </a:tabLs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А</a:t>
                      </a:r>
                      <a:r>
                        <a:rPr lang="ru-RU" sz="700" dirty="0">
                          <a:effectLst/>
                        </a:rPr>
                        <a:t>страхань (8512)99-46-04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Б</a:t>
                      </a:r>
                      <a:r>
                        <a:rPr lang="ru-RU" sz="700" dirty="0">
                          <a:effectLst/>
                        </a:rPr>
                        <a:t>арнаул (3852)73-04-60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Б</a:t>
                      </a:r>
                      <a:r>
                        <a:rPr lang="ru-RU" sz="700" dirty="0">
                          <a:effectLst/>
                        </a:rPr>
                        <a:t>елгород (4722)40-23-64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Б</a:t>
                      </a:r>
                      <a:r>
                        <a:rPr lang="ru-RU" sz="700" dirty="0">
                          <a:effectLst/>
                        </a:rPr>
                        <a:t>рянск (4832)59-03-52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В</a:t>
                      </a:r>
                      <a:r>
                        <a:rPr lang="ru-RU" sz="700" dirty="0">
                          <a:effectLst/>
                        </a:rPr>
                        <a:t>ладивосток (423)249-28-31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В</a:t>
                      </a:r>
                      <a:r>
                        <a:rPr lang="ru-RU" sz="700" dirty="0">
                          <a:effectLst/>
                        </a:rPr>
                        <a:t>олгоград (844)278-03-48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В</a:t>
                      </a:r>
                      <a:r>
                        <a:rPr lang="ru-RU" sz="700" dirty="0">
                          <a:effectLst/>
                        </a:rPr>
                        <a:t>ологда (8172)26-41-59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В</a:t>
                      </a:r>
                      <a:r>
                        <a:rPr lang="ru-RU" sz="700" dirty="0">
                          <a:effectLst/>
                        </a:rPr>
                        <a:t>оронеж (473)204-51-73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Е</a:t>
                      </a:r>
                      <a:r>
                        <a:rPr lang="ru-RU" sz="700" dirty="0">
                          <a:effectLst/>
                        </a:rPr>
                        <a:t>катеринбург (343)384-55-89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06" marR="3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И</a:t>
                      </a:r>
                      <a:r>
                        <a:rPr lang="ru-RU" sz="700" dirty="0">
                          <a:effectLst/>
                        </a:rPr>
                        <a:t>ваново (4932)77-34-06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И</a:t>
                      </a:r>
                      <a:r>
                        <a:rPr lang="ru-RU" sz="700" dirty="0">
                          <a:effectLst/>
                        </a:rPr>
                        <a:t>жевск (3412)26-03-58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азань (843)206-01-48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алининград (4012)72-03-81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алуга (4842)92-23-67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емерово (3842)65-04-62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иров (8332)68-02-04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раснодар (861)203-40-90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расноярск (391)204-63-61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урск (4712)77-13-04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Л</a:t>
                      </a:r>
                      <a:r>
                        <a:rPr lang="ru-RU" sz="700" dirty="0">
                          <a:effectLst/>
                        </a:rPr>
                        <a:t>ипецк (4742)52-20-81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иргизия (996)312-96-26-47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06" marR="3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М</a:t>
                      </a:r>
                      <a:r>
                        <a:rPr lang="ru-RU" sz="700" dirty="0">
                          <a:effectLst/>
                        </a:rPr>
                        <a:t>агнитогорск (3519)55-03-13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М</a:t>
                      </a:r>
                      <a:r>
                        <a:rPr lang="ru-RU" sz="700" dirty="0">
                          <a:effectLst/>
                        </a:rPr>
                        <a:t>осква (495)268-04-70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М</a:t>
                      </a:r>
                      <a:r>
                        <a:rPr lang="ru-RU" sz="700" dirty="0">
                          <a:effectLst/>
                        </a:rPr>
                        <a:t>урманск (8152)59-64-93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Н</a:t>
                      </a:r>
                      <a:r>
                        <a:rPr lang="ru-RU" sz="700" dirty="0">
                          <a:effectLst/>
                        </a:rPr>
                        <a:t>абережные Челны (8552)20-53-41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Н</a:t>
                      </a:r>
                      <a:r>
                        <a:rPr lang="ru-RU" sz="700" dirty="0">
                          <a:effectLst/>
                        </a:rPr>
                        <a:t>ижний Новгород (831)429-08-12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Н</a:t>
                      </a:r>
                      <a:r>
                        <a:rPr lang="ru-RU" sz="700" dirty="0">
                          <a:effectLst/>
                        </a:rPr>
                        <a:t>овокузнецк (3843)20-46-81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Н</a:t>
                      </a:r>
                      <a:r>
                        <a:rPr lang="ru-RU" sz="700" dirty="0">
                          <a:effectLst/>
                        </a:rPr>
                        <a:t>овосибирск (383)227-86-73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О</a:t>
                      </a:r>
                      <a:r>
                        <a:rPr lang="ru-RU" sz="700" dirty="0">
                          <a:effectLst/>
                        </a:rPr>
                        <a:t>мск (3812)21-46-40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О</a:t>
                      </a:r>
                      <a:r>
                        <a:rPr lang="ru-RU" sz="700" dirty="0">
                          <a:effectLst/>
                        </a:rPr>
                        <a:t>рел (4862)44-53-42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О</a:t>
                      </a:r>
                      <a:r>
                        <a:rPr lang="ru-RU" sz="700" dirty="0">
                          <a:effectLst/>
                        </a:rPr>
                        <a:t>ренбург (3532)37-68-04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П</a:t>
                      </a:r>
                      <a:r>
                        <a:rPr lang="ru-RU" sz="700" dirty="0">
                          <a:effectLst/>
                        </a:rPr>
                        <a:t>енза (8412)22-31-16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К</a:t>
                      </a:r>
                      <a:r>
                        <a:rPr lang="ru-RU" sz="700" dirty="0">
                          <a:effectLst/>
                        </a:rPr>
                        <a:t>азахстан (7273)495-231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06" marR="3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П</a:t>
                      </a:r>
                      <a:r>
                        <a:rPr lang="ru-RU" sz="700" dirty="0">
                          <a:effectLst/>
                        </a:rPr>
                        <a:t>ермь (342)205-81-47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Р</a:t>
                      </a:r>
                      <a:r>
                        <a:rPr lang="ru-RU" sz="700" dirty="0">
                          <a:effectLst/>
                        </a:rPr>
                        <a:t>остов-на-Дону (863)308-18-15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Р</a:t>
                      </a:r>
                      <a:r>
                        <a:rPr lang="ru-RU" sz="700" dirty="0">
                          <a:effectLst/>
                        </a:rPr>
                        <a:t>язань (4912)46-61-64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амара (846)206-03-16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анкт-Петербург (812)309-46-40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аратов (845)249-38-78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евастополь (8692)22-31-93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имферополь (3652)67-13-56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моленск (4812)29-41-54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очи (862)225-72-31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таврополь (8652)20-65-13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Т</a:t>
                      </a:r>
                      <a:r>
                        <a:rPr lang="ru-RU" sz="700" dirty="0">
                          <a:effectLst/>
                        </a:rPr>
                        <a:t>аджикистан (992)427-82-92-69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06" marR="3320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С</a:t>
                      </a:r>
                      <a:r>
                        <a:rPr lang="ru-RU" sz="700" dirty="0">
                          <a:effectLst/>
                        </a:rPr>
                        <a:t>ургут (3462)77-98-35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Т</a:t>
                      </a:r>
                      <a:r>
                        <a:rPr lang="ru-RU" sz="700" dirty="0">
                          <a:effectLst/>
                        </a:rPr>
                        <a:t>верь (4822)63-31-35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Т</a:t>
                      </a:r>
                      <a:r>
                        <a:rPr lang="ru-RU" sz="700" dirty="0">
                          <a:effectLst/>
                        </a:rPr>
                        <a:t>омск (3822)98-41-53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Т</a:t>
                      </a:r>
                      <a:r>
                        <a:rPr lang="ru-RU" sz="700" dirty="0">
                          <a:effectLst/>
                        </a:rPr>
                        <a:t>ула (4872)74-02-29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Т</a:t>
                      </a:r>
                      <a:r>
                        <a:rPr lang="ru-RU" sz="700" dirty="0">
                          <a:effectLst/>
                        </a:rPr>
                        <a:t>юмень (3452)66-21-18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У</a:t>
                      </a:r>
                      <a:r>
                        <a:rPr lang="ru-RU" sz="700" dirty="0">
                          <a:effectLst/>
                        </a:rPr>
                        <a:t>льяновск (8422)24-23-59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У</a:t>
                      </a:r>
                      <a:r>
                        <a:rPr lang="ru-RU" sz="700" dirty="0">
                          <a:effectLst/>
                        </a:rPr>
                        <a:t>фа (347)229-48-12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Х</a:t>
                      </a:r>
                      <a:r>
                        <a:rPr lang="ru-RU" sz="700" dirty="0">
                          <a:effectLst/>
                        </a:rPr>
                        <a:t>абаровск (4212)92-98-04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Ч</a:t>
                      </a:r>
                      <a:r>
                        <a:rPr lang="ru-RU" sz="700" dirty="0">
                          <a:effectLst/>
                        </a:rPr>
                        <a:t>елябинск (351)202-03-61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Ч</a:t>
                      </a:r>
                      <a:r>
                        <a:rPr lang="ru-RU" sz="700" dirty="0">
                          <a:effectLst/>
                        </a:rPr>
                        <a:t>ереповец (8202)49-02-64 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/>
                        </a:rPr>
                        <a:t>Я</a:t>
                      </a:r>
                      <a:r>
                        <a:rPr lang="ru-RU" sz="700" dirty="0">
                          <a:effectLst/>
                        </a:rPr>
                        <a:t>рославль (4852)69-52-93 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33206" marR="3320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7595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F79B52-2CD0-43DC-9341-CFD2ADE68FD9}"/>
              </a:ext>
            </a:extLst>
          </p:cNvPr>
          <p:cNvSpPr txBox="1"/>
          <p:nvPr/>
        </p:nvSpPr>
        <p:spPr>
          <a:xfrm>
            <a:off x="2123728" y="1569589"/>
            <a:ext cx="46330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Единый адрес для всех регионов: arw@nt-rt.ru || www.adler.nt-rt.ru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hlinkClick r:id="rId3"/>
            <a:extLst>
              <a:ext uri="{FF2B5EF4-FFF2-40B4-BE49-F238E27FC236}">
                <a16:creationId xmlns:a16="http://schemas.microsoft.com/office/drawing/2014/main" id="{E3A45A9E-981D-4DDF-A1F9-DCE6942C0353}"/>
              </a:ext>
            </a:extLst>
          </p:cNvPr>
          <p:cNvSpPr/>
          <p:nvPr/>
        </p:nvSpPr>
        <p:spPr>
          <a:xfrm>
            <a:off x="4499992" y="1569589"/>
            <a:ext cx="864096" cy="237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75E5F37-5F04-4851-8245-F081F39B02BA}"/>
              </a:ext>
            </a:extLst>
          </p:cNvPr>
          <p:cNvSpPr/>
          <p:nvPr/>
        </p:nvSpPr>
        <p:spPr>
          <a:xfrm>
            <a:off x="5508104" y="1569589"/>
            <a:ext cx="1248624" cy="237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4"/>
            <a:extLst>
              <a:ext uri="{FF2B5EF4-FFF2-40B4-BE49-F238E27FC236}">
                <a16:creationId xmlns:a16="http://schemas.microsoft.com/office/drawing/2014/main" id="{75A31CE3-5E72-4FE5-B591-A899AE6CF81C}"/>
              </a:ext>
            </a:extLst>
          </p:cNvPr>
          <p:cNvSpPr/>
          <p:nvPr/>
        </p:nvSpPr>
        <p:spPr>
          <a:xfrm>
            <a:off x="5436096" y="1569589"/>
            <a:ext cx="1224136" cy="237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4553" r="12199"/>
          <a:stretch>
            <a:fillRect/>
          </a:stretch>
        </p:blipFill>
        <p:spPr bwMode="auto">
          <a:xfrm>
            <a:off x="0" y="2857496"/>
            <a:ext cx="91440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4786314" cy="5000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dirty="0"/>
              <a:t>  Завод основан в </a:t>
            </a:r>
            <a:r>
              <a:rPr lang="ru-RU" sz="2600" b="1" dirty="0"/>
              <a:t>1960</a:t>
            </a:r>
            <a:r>
              <a:rPr lang="ru-RU" sz="2600" dirty="0"/>
              <a:t>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357430"/>
            <a:ext cx="5429288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200024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600" b="1" dirty="0"/>
              <a:t>  </a:t>
            </a:r>
            <a:r>
              <a:rPr lang="ru-RU" sz="2600" b="1" dirty="0" err="1"/>
              <a:t>BurgerKing</a:t>
            </a:r>
            <a:r>
              <a:rPr lang="ru-RU" sz="2600" b="1" dirty="0"/>
              <a:t>, S</a:t>
            </a:r>
            <a:r>
              <a:rPr lang="en-US" sz="2600" b="1" dirty="0"/>
              <a:t>UBWAY</a:t>
            </a:r>
            <a:r>
              <a:rPr lang="ru-RU" sz="2600" b="1" dirty="0"/>
              <a:t> </a:t>
            </a:r>
            <a:r>
              <a:rPr lang="ru-RU" sz="2600" dirty="0"/>
              <a:t>и другие всемирно известные компании  </a:t>
            </a:r>
          </a:p>
          <a:p>
            <a:pPr lvl="0"/>
            <a:r>
              <a:rPr lang="ru-RU" sz="2600" dirty="0"/>
              <a:t>  уже убедились в качестве посудомоечных машин </a:t>
            </a:r>
            <a:r>
              <a:rPr lang="en-US" sz="2600" dirty="0"/>
              <a:t>ADLER </a:t>
            </a:r>
            <a:endParaRPr lang="ru-RU" sz="2600" dirty="0"/>
          </a:p>
          <a:p>
            <a:pPr lvl="0"/>
            <a:r>
              <a:rPr lang="ru-RU" sz="2600" dirty="0"/>
              <a:t>                                          и используют их ежедневно в работе</a:t>
            </a:r>
          </a:p>
          <a:p>
            <a:endParaRPr lang="ru-RU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036250"/>
            <a:ext cx="86439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/>
              <a:t>  Уже </a:t>
            </a:r>
            <a:r>
              <a:rPr lang="ru-RU" sz="2600" b="1" dirty="0"/>
              <a:t>более 300 000</a:t>
            </a:r>
            <a:r>
              <a:rPr lang="ru-RU" sz="2600" dirty="0"/>
              <a:t> посудомоечных машин </a:t>
            </a:r>
            <a:r>
              <a:rPr lang="en-US" sz="2600" dirty="0"/>
              <a:t>ADLER</a:t>
            </a:r>
            <a:r>
              <a:rPr lang="ru-RU" sz="2600" dirty="0"/>
              <a:t> радуют  </a:t>
            </a:r>
          </a:p>
          <a:p>
            <a:r>
              <a:rPr lang="ru-RU" sz="2600" dirty="0"/>
              <a:t>  покупателей во всем мире</a:t>
            </a:r>
          </a:p>
        </p:txBody>
      </p:sp>
      <p:pic>
        <p:nvPicPr>
          <p:cNvPr id="15" name="Рисунок 14" descr="subway-logo-vector-pictures-png-logo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475" y="5165460"/>
            <a:ext cx="3771839" cy="906746"/>
          </a:xfrm>
          <a:prstGeom prst="rect">
            <a:avLst/>
          </a:prstGeom>
        </p:spPr>
      </p:pic>
      <p:pic>
        <p:nvPicPr>
          <p:cNvPr id="17" name="Рисунок 16" descr="1024px-Burger_King_Logo.svg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56" y="4429132"/>
            <a:ext cx="1857364" cy="18573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5214942" y="928670"/>
            <a:ext cx="3714776" cy="2357454"/>
          </a:xfrm>
          <a:prstGeom prst="rect">
            <a:avLst/>
          </a:prstGeom>
          <a:solidFill>
            <a:srgbClr val="0080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Компания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ADLER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постоянно работает над совершенствованием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посудомоечных машин и легко подстраивается под запросы рынка, используя в своем производстве автоматизированные технологии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11749" r="12361"/>
          <a:stretch>
            <a:fillRect/>
          </a:stretch>
        </p:blipFill>
        <p:spPr bwMode="auto">
          <a:xfrm>
            <a:off x="100422" y="142852"/>
            <a:ext cx="4614454" cy="6643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8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заво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331358"/>
            <a:ext cx="2941875" cy="1740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ре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74">
            <a:off x="5858115" y="5018575"/>
            <a:ext cx="2955139" cy="16060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65" t="20469" r="7465"/>
          <a:stretch>
            <a:fillRect/>
          </a:stretch>
        </p:blipFill>
        <p:spPr bwMode="auto">
          <a:xfrm>
            <a:off x="214281" y="2741482"/>
            <a:ext cx="8771497" cy="411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14282" y="428604"/>
            <a:ext cx="6429420" cy="27860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На сегодняшний день в ассортименте     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компании 3 линейки посудомоечных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машин различной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комплектации: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ECOLINE, EVOLINE, TOPLINE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*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 складскую программу мы осуществляем поставки посудомоечных машин 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ECOLINE</a:t>
            </a: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0_bd62e_28caf5e5_XX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653491">
            <a:off x="-72316" y="-11017"/>
            <a:ext cx="2170124" cy="1992897"/>
          </a:xfrm>
          <a:prstGeom prst="rect">
            <a:avLst/>
          </a:prstGeom>
        </p:spPr>
      </p:pic>
      <p:pic>
        <p:nvPicPr>
          <p:cNvPr id="13" name="Рисунок 12" descr="0_bd62e_28caf5e5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670964" y="4401475"/>
            <a:ext cx="1072158" cy="9845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4876" y="3357563"/>
            <a:ext cx="2143140" cy="923330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Фронтальные посудомоечные машины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16" y="1785926"/>
            <a:ext cx="2071670" cy="92869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Купольные посудомоечные машины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3786190"/>
            <a:ext cx="3500462" cy="646331"/>
          </a:xfrm>
          <a:prstGeom prst="rect">
            <a:avLst/>
          </a:prstGeom>
          <a:solidFill>
            <a:srgbClr val="008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Стаканомоечные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машины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956905"/>
            <a:ext cx="82153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Arial" pitchFamily="34" charset="0"/>
                <a:cs typeface="Arial" pitchFamily="34" charset="0"/>
              </a:rPr>
              <a:t>Посудомоечные машины линейки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ECOLINE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просты в использовании</a:t>
            </a:r>
          </a:p>
          <a:p>
            <a:pPr>
              <a:buFontTx/>
              <a:buChar char="-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err="1">
                <a:latin typeface="Arial" pitchFamily="34" charset="0"/>
                <a:cs typeface="Arial" pitchFamily="34" charset="0"/>
              </a:rPr>
              <a:t>экологичны</a:t>
            </a: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безопасны</a:t>
            </a:r>
          </a:p>
          <a:p>
            <a:pPr>
              <a:buFontTx/>
              <a:buChar char="-"/>
            </a:pPr>
            <a:r>
              <a:rPr lang="ru-RU" sz="3000" dirty="0">
                <a:latin typeface="Arial" pitchFamily="34" charset="0"/>
                <a:cs typeface="Arial" pitchFamily="34" charset="0"/>
              </a:rPr>
              <a:t> экономичны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00464" y="2000240"/>
            <a:ext cx="5143536" cy="34290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357562"/>
            <a:ext cx="1571636" cy="92869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500430" y="1928802"/>
            <a:ext cx="142876" cy="150019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71736" y="3429000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Интуитивно понятная панель управления</a:t>
            </a:r>
          </a:p>
        </p:txBody>
      </p:sp>
      <p:pic>
        <p:nvPicPr>
          <p:cNvPr id="5" name="Рисунок 4" descr="ECO INTERFACE 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428868"/>
            <a:ext cx="3821935" cy="2547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C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tree-leaves-png-2.png"/>
          <p:cNvPicPr>
            <a:picLocks noChangeAspect="1"/>
          </p:cNvPicPr>
          <p:nvPr/>
        </p:nvPicPr>
        <p:blipFill>
          <a:blip r:embed="rId4" cstate="print"/>
          <a:srcRect t="16820"/>
          <a:stretch>
            <a:fillRect/>
          </a:stretch>
        </p:blipFill>
        <p:spPr>
          <a:xfrm rot="10800000">
            <a:off x="0" y="2971936"/>
            <a:ext cx="9144000" cy="3886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3132" y="214290"/>
            <a:ext cx="3187282" cy="311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0"/>
            <a:ext cx="3649155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r="2598" b="3963"/>
          <a:stretch>
            <a:fillRect/>
          </a:stretch>
        </p:blipFill>
        <p:spPr bwMode="auto">
          <a:xfrm>
            <a:off x="4071934" y="4857760"/>
            <a:ext cx="476249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929058" y="3443117"/>
            <a:ext cx="5000660" cy="1200329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Система двойной фильтрации / тройной фильтрации *, используемая в посудомоечных машинах, надолго сохранит воду в моечном баке чистой даже при сильных загрязнениях</a:t>
            </a:r>
          </a:p>
        </p:txBody>
      </p:sp>
      <p:pic>
        <p:nvPicPr>
          <p:cNvPr id="11" name="Рисунок 10" descr="0_bd62e_28caf5e5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3645" y="857232"/>
            <a:ext cx="2100355" cy="19288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5984" y="5842337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*Фильтр грубой очистки в купольных посудомоечных машинах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857620" y="4214818"/>
            <a:ext cx="1785950" cy="214314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3429000"/>
            <a:ext cx="2143140" cy="85725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1071546"/>
            <a:ext cx="2928958" cy="178595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ECO T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-24"/>
            <a:ext cx="5786479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CO40-50 DOOR HIN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 flipH="1">
            <a:off x="607218" y="3536184"/>
            <a:ext cx="2428870" cy="364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000760" y="1214422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Направляющие корзин и моющие рукава имеют эргономичную форму, обеспечивающую легкий уход за машиной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7620" y="4500570"/>
            <a:ext cx="17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Усиленные дверные петли способствуют продлению срока службы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5845" y="4429132"/>
            <a:ext cx="2879541" cy="200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357950" y="364331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Легко снимаются</a:t>
            </a:r>
          </a:p>
        </p:txBody>
      </p:sp>
      <p:cxnSp>
        <p:nvCxnSpPr>
          <p:cNvPr id="15" name="Shape 14"/>
          <p:cNvCxnSpPr>
            <a:stCxn id="10" idx="3"/>
          </p:cNvCxnSpPr>
          <p:nvPr/>
        </p:nvCxnSpPr>
        <p:spPr>
          <a:xfrm flipH="1">
            <a:off x="7143768" y="3857628"/>
            <a:ext cx="1357322" cy="1214446"/>
          </a:xfrm>
          <a:prstGeom prst="curvedConnector3">
            <a:avLst>
              <a:gd name="adj1" fmla="val -16842"/>
            </a:avLst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0_bd62e_28caf5e5_XX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-32" y="5715016"/>
            <a:ext cx="1357290" cy="12464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580b585b2edbce24c47b27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214942" y="2928934"/>
            <a:ext cx="3714776" cy="39290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928934"/>
            <a:ext cx="4071934" cy="15001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/>
          <a:srcRect l="30916" r="7251" b="31596"/>
          <a:stretch>
            <a:fillRect/>
          </a:stretch>
        </p:blipFill>
        <p:spPr bwMode="auto">
          <a:xfrm>
            <a:off x="0" y="4500570"/>
            <a:ext cx="4102583" cy="212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ECO50 ELECTR.DRAW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14282" y="142852"/>
            <a:ext cx="3441055" cy="2585992"/>
          </a:xfrm>
          <a:prstGeom prst="rect">
            <a:avLst/>
          </a:prstGeom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3090" y="3143248"/>
            <a:ext cx="3190876" cy="35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406" y="2951804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Все элементы машины, обеспечивающие ее работу, расположены в передней части, что облегчает техническое обслуживание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472" y="1928802"/>
            <a:ext cx="4000528" cy="923330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Корпус машины выполнен из устойчивой к коррозии нержавеющей стали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b="5661"/>
          <a:stretch>
            <a:fillRect/>
          </a:stretch>
        </p:blipFill>
        <p:spPr bwMode="auto">
          <a:xfrm>
            <a:off x="4520372" y="3357562"/>
            <a:ext cx="462366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538" b="3835"/>
          <a:stretch>
            <a:fillRect/>
          </a:stretch>
        </p:blipFill>
        <p:spPr bwMode="auto">
          <a:xfrm flipH="1">
            <a:off x="0" y="3345986"/>
            <a:ext cx="4572000" cy="358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s1200.png"/>
          <p:cNvPicPr>
            <a:picLocks noChangeAspect="1"/>
          </p:cNvPicPr>
          <p:nvPr/>
        </p:nvPicPr>
        <p:blipFill>
          <a:blip r:embed="rId3">
            <a:lum bright="40000"/>
          </a:blip>
          <a:stretch>
            <a:fillRect/>
          </a:stretch>
        </p:blipFill>
        <p:spPr>
          <a:xfrm>
            <a:off x="0" y="-24"/>
            <a:ext cx="9144000" cy="628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857232"/>
            <a:ext cx="7572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/>
              <a:t>Стаканомоечные машины</a:t>
            </a:r>
          </a:p>
        </p:txBody>
      </p:sp>
      <p:pic>
        <p:nvPicPr>
          <p:cNvPr id="21508" name="Picture 4" descr="\\arxiv\2_Хранилище документов каждого отдела\018_Отдел ВЭД\01. Европа\01. Вода и водоподготовка\02. Посудомоечные машины\01. ADLER\03. Презентации\для презентации\ECO40 SIDE MIX RACK ON.jpeg"/>
          <p:cNvPicPr>
            <a:picLocks noChangeAspect="1" noChangeArrowheads="1"/>
          </p:cNvPicPr>
          <p:nvPr/>
        </p:nvPicPr>
        <p:blipFill>
          <a:blip r:embed="rId4" cstate="print"/>
          <a:srcRect t="15831" r="583" b="15985"/>
          <a:stretch>
            <a:fillRect/>
          </a:stretch>
        </p:blipFill>
        <p:spPr bwMode="auto">
          <a:xfrm>
            <a:off x="2786050" y="1714488"/>
            <a:ext cx="374982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00430" y="1285860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/>
              <a:t>ЕСО35/40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9322" y="1685686"/>
            <a:ext cx="2857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Корзина для стаканов 400*400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Держатель для приборов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Дозатор ополаскивающего средства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Полезная высота 270 мм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Мощность 2,5 кВт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Подключение 220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V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06" y="1757124"/>
            <a:ext cx="2857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1 цикл 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Корзина для стаканов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350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*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350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Держатель для приборов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Дозатор ополаскивающего средства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Полезная высота 2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0 мм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Мощность 2,5 кВт</a:t>
            </a:r>
          </a:p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Подключение 220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V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414</Words>
  <Application>Microsoft Office PowerPoint</Application>
  <PresentationFormat>Экран (4:3)</PresentationFormat>
  <Paragraphs>189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SimSun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Посудомоечные машины</dc:title>
  <dc:creator>User</dc:creator>
  <cp:lastModifiedBy>Anna Sveklova</cp:lastModifiedBy>
  <cp:revision>75</cp:revision>
  <dcterms:created xsi:type="dcterms:W3CDTF">2018-01-12T06:36:08Z</dcterms:created>
  <dcterms:modified xsi:type="dcterms:W3CDTF">2020-10-30T11:46:33Z</dcterms:modified>
</cp:coreProperties>
</file>